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92" r:id="rId7"/>
    <p:sldId id="262" r:id="rId8"/>
    <p:sldId id="274" r:id="rId9"/>
    <p:sldId id="263" r:id="rId10"/>
    <p:sldId id="264" r:id="rId11"/>
    <p:sldId id="265" r:id="rId12"/>
    <p:sldId id="266" r:id="rId13"/>
    <p:sldId id="267" r:id="rId14"/>
    <p:sldId id="293" r:id="rId15"/>
    <p:sldId id="269" r:id="rId16"/>
    <p:sldId id="270" r:id="rId17"/>
    <p:sldId id="272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C43D5-DE02-4AD1-811C-45A9068A9879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7A8A-9AA4-4C11-A62A-B141B635C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00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C43D5-DE02-4AD1-811C-45A9068A9879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7A8A-9AA4-4C11-A62A-B141B635C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153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C43D5-DE02-4AD1-811C-45A9068A9879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7A8A-9AA4-4C11-A62A-B141B635C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815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C43D5-DE02-4AD1-811C-45A9068A9879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7A8A-9AA4-4C11-A62A-B141B635C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181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C43D5-DE02-4AD1-811C-45A9068A9879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7A8A-9AA4-4C11-A62A-B141B635C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702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C43D5-DE02-4AD1-811C-45A9068A9879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7A8A-9AA4-4C11-A62A-B141B635C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88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C43D5-DE02-4AD1-811C-45A9068A9879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7A8A-9AA4-4C11-A62A-B141B635C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966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C43D5-DE02-4AD1-811C-45A9068A9879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7A8A-9AA4-4C11-A62A-B141B635C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0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C43D5-DE02-4AD1-811C-45A9068A9879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7A8A-9AA4-4C11-A62A-B141B635C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272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C43D5-DE02-4AD1-811C-45A9068A9879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7A8A-9AA4-4C11-A62A-B141B635C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079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C43D5-DE02-4AD1-811C-45A9068A9879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7A8A-9AA4-4C11-A62A-B141B635C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56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C43D5-DE02-4AD1-811C-45A9068A9879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97A8A-9AA4-4C11-A62A-B141B635C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073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animationfactory.com/en/search/close-up.html?&amp;oid=5000762&amp;s=1&amp;sc=1&amp;st=30&amp;q=railroad&amp;spage=1&amp;hoid=3dc360e47c9c32f4cd9ac05b0095cd8c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animationfactory.com/en/search/close-up.html?&amp;oid=4946899&amp;s=1&amp;sc=1&amp;st=97&amp;q=vote&amp;spage=1&amp;hoid=14e48809ab754542895ba3e3096d0357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animationfactory.com/en/search/close-up.html?&amp;oid=4956397&amp;s=1&amp;sc=1&amp;st=216&amp;q=no&amp;spage=1&amp;hoid=81e35cea4f7b5e7bd390aae986bae51b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www.animationfactory.com/en/search/close-up.html?&amp;oid=4943289&amp;s=1&amp;sc=1&amp;st=11&amp;q=stork&amp;spage=1&amp;hoid=63547862879e285b3373a08713d6c271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en.wikipedia.org/wiki/File:ElectoralCollege1856.svg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animationfactory.com/en/search/close-up.html?&amp;oid=4963758&amp;s=1&amp;sc=1&amp;st=4&amp;q=divide&amp;spage=1&amp;hoid=366d96d6573b12e997a0c3be36655841" TargetMode="Externa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en.wikipedia.org/wiki/File:ElectoralCollege1860.svg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en.wikipedia.org/wiki/File:Map_of_CSA_4.png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Union in Crisis</a:t>
            </a:r>
            <a:br>
              <a:rPr lang="en-US" dirty="0" smtClean="0"/>
            </a:br>
            <a:r>
              <a:rPr lang="en-US" dirty="0" smtClean="0"/>
              <a:t>(1846-1861)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10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49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A Rising Tide of Violence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66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Northern Africans Mobilize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Christiana, PA a slave owner is killed trying to regain a slave</a:t>
            </a:r>
          </a:p>
          <a:p>
            <a:endParaRPr lang="en-US" dirty="0" smtClean="0"/>
          </a:p>
          <a:p>
            <a:r>
              <a:rPr lang="en-US" dirty="0" smtClean="0"/>
              <a:t>No one is CHARGED for the murder</a:t>
            </a:r>
          </a:p>
          <a:p>
            <a:endParaRPr lang="en-US" dirty="0"/>
          </a:p>
          <a:p>
            <a:r>
              <a:rPr lang="en-US" dirty="0" smtClean="0"/>
              <a:t>Blacks and whites begin protesting the </a:t>
            </a:r>
            <a:r>
              <a:rPr lang="en-US" dirty="0" smtClean="0">
                <a:solidFill>
                  <a:srgbClr val="FF0000"/>
                </a:solidFill>
              </a:rPr>
              <a:t>FUGITIVE SLAVE ACT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045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Underground Railroad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an actual “</a:t>
            </a:r>
            <a:r>
              <a:rPr lang="en-US" dirty="0" smtClean="0">
                <a:solidFill>
                  <a:srgbClr val="FF0000"/>
                </a:solidFill>
              </a:rPr>
              <a:t>RAILROAD</a:t>
            </a:r>
            <a:r>
              <a:rPr lang="en-US" dirty="0" smtClean="0"/>
              <a:t>”</a:t>
            </a:r>
          </a:p>
          <a:p>
            <a:endParaRPr lang="en-US" dirty="0"/>
          </a:p>
          <a:p>
            <a:r>
              <a:rPr lang="en-US" dirty="0" smtClean="0"/>
              <a:t>System of farm wagons, riverboats and secret hiding places</a:t>
            </a:r>
          </a:p>
          <a:p>
            <a:endParaRPr lang="en-US" dirty="0"/>
          </a:p>
          <a:p>
            <a:r>
              <a:rPr lang="en-US" dirty="0" smtClean="0"/>
              <a:t>Slaves could use it to escape from the SOUTH to the NORTH</a:t>
            </a:r>
          </a:p>
          <a:p>
            <a:endParaRPr lang="en-US" dirty="0"/>
          </a:p>
        </p:txBody>
      </p:sp>
      <p:pic>
        <p:nvPicPr>
          <p:cNvPr id="1026" name="Picture 2" descr="Railroad crossing sign Media Element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04800"/>
            <a:ext cx="1543049" cy="154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5108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Harriet Tubman (Abolitionist)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Nickname “</a:t>
            </a:r>
            <a:r>
              <a:rPr lang="en-US" dirty="0" smtClean="0">
                <a:solidFill>
                  <a:srgbClr val="FF0000"/>
                </a:solidFill>
              </a:rPr>
              <a:t>Black Moses</a:t>
            </a:r>
            <a:r>
              <a:rPr lang="en-US" dirty="0" smtClean="0"/>
              <a:t>” for helping free her people</a:t>
            </a:r>
          </a:p>
          <a:p>
            <a:endParaRPr lang="en-US" dirty="0"/>
          </a:p>
          <a:p>
            <a:r>
              <a:rPr lang="en-US" dirty="0" smtClean="0"/>
              <a:t>Most courageous Underground Railroad Conductor </a:t>
            </a:r>
          </a:p>
          <a:p>
            <a:endParaRPr lang="en-US" dirty="0"/>
          </a:p>
          <a:p>
            <a:r>
              <a:rPr lang="en-US" dirty="0" smtClean="0"/>
              <a:t>24 trips from North to South</a:t>
            </a:r>
          </a:p>
          <a:p>
            <a:endParaRPr lang="en-US" dirty="0"/>
          </a:p>
          <a:p>
            <a:r>
              <a:rPr lang="en-US" dirty="0" smtClean="0"/>
              <a:t>Large reward for her capture (penalty is death)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456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Harriet Beecher Stowe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Wrote “</a:t>
            </a:r>
            <a:r>
              <a:rPr lang="en-US" dirty="0" smtClean="0">
                <a:solidFill>
                  <a:srgbClr val="FF0000"/>
                </a:solidFill>
              </a:rPr>
              <a:t>Uncle Tom’s Cabin</a:t>
            </a:r>
            <a:r>
              <a:rPr lang="en-US" dirty="0" smtClean="0"/>
              <a:t>”</a:t>
            </a:r>
          </a:p>
          <a:p>
            <a:endParaRPr lang="en-US" dirty="0"/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best selling book of the decade </a:t>
            </a:r>
          </a:p>
          <a:p>
            <a:endParaRPr lang="en-US" dirty="0"/>
          </a:p>
          <a:p>
            <a:r>
              <a:rPr lang="en-US" dirty="0" smtClean="0"/>
              <a:t>Gave 1</a:t>
            </a:r>
            <a:r>
              <a:rPr lang="en-US" baseline="30000" dirty="0" smtClean="0"/>
              <a:t>st</a:t>
            </a:r>
            <a:r>
              <a:rPr lang="en-US" dirty="0" smtClean="0"/>
              <a:t> hand account of the horrors of slavery in the SOUTH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580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Kansas Nebraska Act (1854)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Proposed by S. Douglas of Illinois</a:t>
            </a:r>
          </a:p>
          <a:p>
            <a:endParaRPr lang="en-US" dirty="0"/>
          </a:p>
          <a:p>
            <a:r>
              <a:rPr lang="en-US" dirty="0" smtClean="0"/>
              <a:t>Allowed the people to decide if they wanted slavery or not (</a:t>
            </a:r>
            <a:r>
              <a:rPr lang="en-US" dirty="0" smtClean="0">
                <a:solidFill>
                  <a:srgbClr val="FF0000"/>
                </a:solidFill>
              </a:rPr>
              <a:t>popular sovereignty</a:t>
            </a:r>
            <a:r>
              <a:rPr lang="en-US" dirty="0" smtClean="0"/>
              <a:t>)</a:t>
            </a:r>
            <a:r>
              <a:rPr lang="en-US" dirty="0"/>
              <a:t> </a:t>
            </a:r>
            <a:r>
              <a:rPr lang="en-US" dirty="0" smtClean="0"/>
              <a:t>in new </a:t>
            </a:r>
            <a:r>
              <a:rPr lang="en-US" dirty="0" smtClean="0"/>
              <a:t>territories</a:t>
            </a:r>
          </a:p>
          <a:p>
            <a:endParaRPr lang="en-US" dirty="0"/>
          </a:p>
          <a:p>
            <a:r>
              <a:rPr lang="en-US" dirty="0" smtClean="0"/>
              <a:t>Problem: Only white males are voting</a:t>
            </a:r>
            <a:endParaRPr lang="en-US" dirty="0" smtClean="0"/>
          </a:p>
        </p:txBody>
      </p:sp>
      <p:pic>
        <p:nvPicPr>
          <p:cNvPr id="2050" name="Picture 2" descr="Vote Text and Checkmark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562599"/>
            <a:ext cx="1295400" cy="129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031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Violence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Kansas Nebraska Act leads to violence known as “</a:t>
            </a:r>
            <a:r>
              <a:rPr lang="en-US" dirty="0" smtClean="0">
                <a:solidFill>
                  <a:srgbClr val="FF0000"/>
                </a:solidFill>
              </a:rPr>
              <a:t>Bleeding Kansas</a:t>
            </a:r>
            <a:r>
              <a:rPr lang="en-US" dirty="0" smtClean="0"/>
              <a:t>” 1856</a:t>
            </a:r>
          </a:p>
          <a:p>
            <a:endParaRPr lang="en-US" dirty="0"/>
          </a:p>
          <a:p>
            <a:r>
              <a:rPr lang="en-US" dirty="0" smtClean="0"/>
              <a:t>Mini Civil War</a:t>
            </a:r>
          </a:p>
          <a:p>
            <a:endParaRPr lang="en-US" dirty="0" smtClean="0"/>
          </a:p>
          <a:p>
            <a:r>
              <a:rPr lang="en-US" dirty="0" smtClean="0"/>
              <a:t>Free </a:t>
            </a:r>
            <a:r>
              <a:rPr lang="en-US" dirty="0" err="1"/>
              <a:t>S</a:t>
            </a:r>
            <a:r>
              <a:rPr lang="en-US" dirty="0" err="1" smtClean="0"/>
              <a:t>oilers</a:t>
            </a:r>
            <a:r>
              <a:rPr lang="en-US" dirty="0" smtClean="0"/>
              <a:t> vs. pro slavers (over slavery)</a:t>
            </a:r>
          </a:p>
          <a:p>
            <a:endParaRPr lang="en-US" dirty="0"/>
          </a:p>
          <a:p>
            <a:r>
              <a:rPr lang="en-US" dirty="0" smtClean="0"/>
              <a:t>John Brown kills pro slavers in Kansas</a:t>
            </a:r>
          </a:p>
        </p:txBody>
      </p:sp>
    </p:spTree>
    <p:extLst>
      <p:ext uri="{BB962C8B-B14F-4D97-AF65-F5344CB8AC3E}">
        <p14:creationId xmlns:p14="http://schemas.microsoft.com/office/powerpoint/2010/main" val="3776000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Violence in the Senate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Bleeding Sumner 1856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Preston Brooks beat Sen. Charles Sumner with his cane on the floor of the Senate for </a:t>
            </a:r>
            <a:r>
              <a:rPr lang="en-US" dirty="0" smtClean="0">
                <a:solidFill>
                  <a:srgbClr val="FF0000"/>
                </a:solidFill>
              </a:rPr>
              <a:t>ANTI SLAVE </a:t>
            </a:r>
            <a:r>
              <a:rPr lang="en-US" dirty="0" smtClean="0"/>
              <a:t>speech</a:t>
            </a:r>
          </a:p>
          <a:p>
            <a:endParaRPr lang="en-US" dirty="0"/>
          </a:p>
          <a:p>
            <a:r>
              <a:rPr lang="en-US" dirty="0" smtClean="0"/>
              <a:t>Breaks several </a:t>
            </a:r>
            <a:r>
              <a:rPr lang="en-US" dirty="0" smtClean="0"/>
              <a:t>bones</a:t>
            </a:r>
          </a:p>
          <a:p>
            <a:endParaRPr lang="en-US" dirty="0"/>
          </a:p>
          <a:p>
            <a:r>
              <a:rPr lang="en-US" dirty="0" smtClean="0"/>
              <a:t>Both men become heroes for </a:t>
            </a:r>
            <a:r>
              <a:rPr lang="en-US" smtClean="0"/>
              <a:t>this cause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273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2 Review: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1. Describe the </a:t>
            </a:r>
            <a:r>
              <a:rPr lang="en-US" dirty="0" smtClean="0">
                <a:solidFill>
                  <a:srgbClr val="FF0000"/>
                </a:solidFill>
              </a:rPr>
              <a:t>Underground Railroad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2. What is </a:t>
            </a:r>
            <a:r>
              <a:rPr lang="en-US" dirty="0" smtClean="0">
                <a:solidFill>
                  <a:srgbClr val="FF0000"/>
                </a:solidFill>
              </a:rPr>
              <a:t>Harriet Tubman </a:t>
            </a:r>
            <a:r>
              <a:rPr lang="en-US" dirty="0" smtClean="0"/>
              <a:t>known for?</a:t>
            </a:r>
          </a:p>
          <a:p>
            <a:endParaRPr lang="en-US" dirty="0"/>
          </a:p>
          <a:p>
            <a:r>
              <a:rPr lang="en-US" dirty="0" smtClean="0"/>
              <a:t>3. Who fought in </a:t>
            </a:r>
            <a:r>
              <a:rPr lang="en-US" dirty="0" smtClean="0">
                <a:solidFill>
                  <a:srgbClr val="FF0000"/>
                </a:solidFill>
              </a:rPr>
              <a:t>BLEEDING KANSAS</a:t>
            </a:r>
            <a:r>
              <a:rPr lang="en-US" dirty="0" smtClean="0"/>
              <a:t>? What was it over?</a:t>
            </a:r>
          </a:p>
          <a:p>
            <a:endParaRPr lang="en-US" dirty="0"/>
          </a:p>
          <a:p>
            <a:r>
              <a:rPr lang="en-US" dirty="0" smtClean="0"/>
              <a:t>4. Describe the event </a:t>
            </a:r>
            <a:r>
              <a:rPr lang="en-US" dirty="0" smtClean="0">
                <a:solidFill>
                  <a:srgbClr val="FF0000"/>
                </a:solidFill>
              </a:rPr>
              <a:t>BLEEDING SUMNER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857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Political Realignment Deepens the Crisis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81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Slavery and States’ Rights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23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Whig Party Disintegrates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Means “Oppose tyranny”</a:t>
            </a:r>
          </a:p>
          <a:p>
            <a:endParaRPr lang="en-US" dirty="0"/>
          </a:p>
          <a:p>
            <a:r>
              <a:rPr lang="en-US" dirty="0"/>
              <a:t>E</a:t>
            </a:r>
            <a:r>
              <a:rPr lang="en-US" dirty="0" smtClean="0"/>
              <a:t>xist in both the South and North</a:t>
            </a:r>
          </a:p>
          <a:p>
            <a:endParaRPr lang="en-US" dirty="0"/>
          </a:p>
          <a:p>
            <a:r>
              <a:rPr lang="en-US" dirty="0" smtClean="0"/>
              <a:t>Existed to weaken the power of the president</a:t>
            </a:r>
          </a:p>
          <a:p>
            <a:endParaRPr lang="en-US" dirty="0"/>
          </a:p>
          <a:p>
            <a:r>
              <a:rPr lang="en-US" dirty="0" smtClean="0"/>
              <a:t>Could not agree on </a:t>
            </a:r>
            <a:r>
              <a:rPr lang="en-US" dirty="0" smtClean="0">
                <a:solidFill>
                  <a:srgbClr val="FF0000"/>
                </a:solidFill>
              </a:rPr>
              <a:t>SLAVERY</a:t>
            </a:r>
            <a:r>
              <a:rPr lang="en-US" dirty="0" smtClean="0"/>
              <a:t> so they break up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49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Know-Nothings Attract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A.K.A American Party</a:t>
            </a:r>
          </a:p>
          <a:p>
            <a:endParaRPr lang="en-US" dirty="0"/>
          </a:p>
          <a:p>
            <a:r>
              <a:rPr lang="en-US" dirty="0" smtClean="0"/>
              <a:t>Time of immense Irish, Italian and Catholic immigration (mostly due to famine)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Anti-immigrant</a:t>
            </a:r>
          </a:p>
          <a:p>
            <a:endParaRPr lang="en-US" dirty="0"/>
          </a:p>
          <a:p>
            <a:r>
              <a:rPr lang="en-US" dirty="0" smtClean="0"/>
              <a:t>Believed immigrants loyalty was not to AMERICA</a:t>
            </a:r>
            <a:endParaRPr lang="en-US" dirty="0"/>
          </a:p>
        </p:txBody>
      </p:sp>
      <p:pic>
        <p:nvPicPr>
          <p:cNvPr id="3074" name="Picture 2" descr="No Button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429000"/>
            <a:ext cx="1828800" cy="1828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298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Party is Born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Nickname: GOP (Grand Old Party)</a:t>
            </a:r>
          </a:p>
          <a:p>
            <a:endParaRPr lang="en-US" dirty="0"/>
          </a:p>
          <a:p>
            <a:r>
              <a:rPr lang="en-US" dirty="0" smtClean="0"/>
              <a:t>1854 – Anti slave platform</a:t>
            </a:r>
          </a:p>
          <a:p>
            <a:endParaRPr lang="en-US" dirty="0"/>
          </a:p>
          <a:p>
            <a:r>
              <a:rPr lang="en-US" dirty="0" smtClean="0"/>
              <a:t>Picked up members of any party that had dissolved who were anti slave as well</a:t>
            </a:r>
          </a:p>
          <a:p>
            <a:endParaRPr lang="en-US" dirty="0"/>
          </a:p>
          <a:p>
            <a:r>
              <a:rPr lang="en-US" dirty="0" smtClean="0"/>
              <a:t>Led eventually by </a:t>
            </a:r>
            <a:r>
              <a:rPr lang="en-US" dirty="0" smtClean="0">
                <a:solidFill>
                  <a:srgbClr val="FF0000"/>
                </a:solidFill>
              </a:rPr>
              <a:t>ABRAHAM LINCOLN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19 Presidents elected (most all time)</a:t>
            </a:r>
            <a:endParaRPr lang="en-US" dirty="0"/>
          </a:p>
        </p:txBody>
      </p:sp>
      <p:pic>
        <p:nvPicPr>
          <p:cNvPr id="4098" name="Picture 2" descr="Stork Delivering Girl Baby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2" y="39262"/>
            <a:ext cx="1523998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648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 of 1856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James Buchanan wins by promising to end the slavery issue forever</a:t>
            </a:r>
          </a:p>
          <a:p>
            <a:endParaRPr lang="en-US" dirty="0"/>
          </a:p>
          <a:p>
            <a:r>
              <a:rPr lang="en-US" dirty="0" smtClean="0"/>
              <a:t>Northerner who was supported by many Southern states</a:t>
            </a:r>
          </a:p>
          <a:p>
            <a:endParaRPr lang="en-US" dirty="0"/>
          </a:p>
          <a:p>
            <a:r>
              <a:rPr lang="en-US" dirty="0" smtClean="0"/>
              <a:t>Only president from </a:t>
            </a:r>
            <a:r>
              <a:rPr lang="en-US" dirty="0" smtClean="0">
                <a:solidFill>
                  <a:srgbClr val="FF0000"/>
                </a:solidFill>
              </a:rPr>
              <a:t>PA </a:t>
            </a:r>
            <a:r>
              <a:rPr lang="en-US" dirty="0" smtClean="0"/>
              <a:t>ever elected</a:t>
            </a:r>
          </a:p>
          <a:p>
            <a:endParaRPr lang="en-US" dirty="0"/>
          </a:p>
          <a:p>
            <a:r>
              <a:rPr lang="en-US" dirty="0" smtClean="0"/>
              <a:t>Largely considered WORST president of all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44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Buchanan Wins (174-114)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ElectoralCollege1856.sv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460" y="1600200"/>
            <a:ext cx="8457540" cy="490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015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Dred Scott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Missouri slave who sued for his freedom</a:t>
            </a:r>
          </a:p>
          <a:p>
            <a:endParaRPr lang="en-US" dirty="0"/>
          </a:p>
          <a:p>
            <a:r>
              <a:rPr lang="en-US" dirty="0" smtClean="0"/>
              <a:t>Court ruled against Scott claiming all slaves were </a:t>
            </a:r>
            <a:r>
              <a:rPr lang="en-US" dirty="0" smtClean="0">
                <a:solidFill>
                  <a:srgbClr val="FF0000"/>
                </a:solidFill>
              </a:rPr>
              <a:t>PROPERTY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South celebrates</a:t>
            </a:r>
          </a:p>
          <a:p>
            <a:endParaRPr lang="en-US" dirty="0"/>
          </a:p>
          <a:p>
            <a:r>
              <a:rPr lang="en-US" dirty="0" smtClean="0"/>
              <a:t>North ponders </a:t>
            </a:r>
            <a:r>
              <a:rPr lang="en-US" dirty="0" smtClean="0">
                <a:solidFill>
                  <a:srgbClr val="FF0000"/>
                </a:solidFill>
              </a:rPr>
              <a:t>SECESSION </a:t>
            </a:r>
            <a:r>
              <a:rPr lang="en-US" dirty="0" smtClean="0"/>
              <a:t>(leaving)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71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Lincoln - Douglas Debates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Honest Abe (Lincoln)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Grew up in rural poverty</a:t>
            </a:r>
          </a:p>
          <a:p>
            <a:endParaRPr lang="en-US" sz="2800" dirty="0"/>
          </a:p>
          <a:p>
            <a:r>
              <a:rPr lang="en-US" sz="2800" dirty="0" smtClean="0"/>
              <a:t>Against EXPANSION of slavery (at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)</a:t>
            </a:r>
          </a:p>
          <a:p>
            <a:endParaRPr lang="en-US" sz="2800" dirty="0"/>
          </a:p>
          <a:p>
            <a:r>
              <a:rPr lang="en-US" sz="2800" dirty="0" smtClean="0"/>
              <a:t>Loses election / wins a good reputation</a:t>
            </a:r>
            <a:endParaRPr lang="en-US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Little Giant ( Douglas)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3200" dirty="0" smtClean="0"/>
              <a:t>Supported in both North and South</a:t>
            </a:r>
          </a:p>
          <a:p>
            <a:endParaRPr lang="en-US" sz="3200" dirty="0"/>
          </a:p>
          <a:p>
            <a:r>
              <a:rPr lang="en-US" sz="3200" dirty="0" smtClean="0"/>
              <a:t>Believe in </a:t>
            </a:r>
            <a:r>
              <a:rPr lang="en-US" sz="3200" dirty="0" smtClean="0">
                <a:solidFill>
                  <a:srgbClr val="FF0000"/>
                </a:solidFill>
              </a:rPr>
              <a:t>POPULAR SOVEREIGNTY </a:t>
            </a:r>
            <a:r>
              <a:rPr lang="en-US" sz="3200" dirty="0" smtClean="0"/>
              <a:t>(vote) on slavery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408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3 Review: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1. What does the term </a:t>
            </a:r>
            <a:r>
              <a:rPr lang="en-US" dirty="0" smtClean="0">
                <a:solidFill>
                  <a:srgbClr val="FF0000"/>
                </a:solidFill>
              </a:rPr>
              <a:t>Whig Party </a:t>
            </a:r>
            <a:r>
              <a:rPr lang="en-US" dirty="0" smtClean="0"/>
              <a:t>mean? Why did they break up?</a:t>
            </a:r>
          </a:p>
          <a:p>
            <a:endParaRPr lang="en-US" dirty="0"/>
          </a:p>
          <a:p>
            <a:r>
              <a:rPr lang="en-US" dirty="0" smtClean="0"/>
              <a:t>2.  What was the stance of the </a:t>
            </a:r>
            <a:r>
              <a:rPr lang="en-US" dirty="0" smtClean="0">
                <a:solidFill>
                  <a:srgbClr val="FF0000"/>
                </a:solidFill>
              </a:rPr>
              <a:t>KNOW-NOTHING Party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3. What was the stance of the </a:t>
            </a:r>
            <a:r>
              <a:rPr lang="en-US" dirty="0" smtClean="0">
                <a:solidFill>
                  <a:srgbClr val="FF0000"/>
                </a:solidFill>
              </a:rPr>
              <a:t>REPUBLICAN Party</a:t>
            </a:r>
            <a:r>
              <a:rPr lang="en-US" dirty="0" smtClean="0"/>
              <a:t>? Who was their leader?</a:t>
            </a:r>
          </a:p>
          <a:p>
            <a:endParaRPr lang="en-US" dirty="0"/>
          </a:p>
          <a:p>
            <a:r>
              <a:rPr lang="en-US" dirty="0" smtClean="0"/>
              <a:t>4. What was the ruling in the </a:t>
            </a:r>
            <a:r>
              <a:rPr lang="en-US" dirty="0" smtClean="0">
                <a:solidFill>
                  <a:srgbClr val="FF0000"/>
                </a:solidFill>
              </a:rPr>
              <a:t>Dred Scott </a:t>
            </a:r>
            <a:r>
              <a:rPr lang="en-US" dirty="0" smtClean="0"/>
              <a:t>case?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0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Secession and War!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83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 of 1860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Democrats (split in 2)</a:t>
            </a:r>
          </a:p>
          <a:p>
            <a:pPr lvl="1"/>
            <a:r>
              <a:rPr lang="en-US" dirty="0" smtClean="0"/>
              <a:t>Northern: Stephen Douglas</a:t>
            </a:r>
          </a:p>
          <a:p>
            <a:pPr lvl="1"/>
            <a:r>
              <a:rPr lang="en-US" dirty="0" smtClean="0"/>
              <a:t>Southern: John Breckinridge</a:t>
            </a:r>
          </a:p>
          <a:p>
            <a:endParaRPr lang="en-US" sz="2800" dirty="0"/>
          </a:p>
          <a:p>
            <a:r>
              <a:rPr lang="en-US" sz="2800" dirty="0" smtClean="0"/>
              <a:t>Constitutional Union Party</a:t>
            </a:r>
          </a:p>
          <a:p>
            <a:pPr lvl="1"/>
            <a:r>
              <a:rPr lang="en-US" dirty="0" smtClean="0"/>
              <a:t>John Bell (TN)</a:t>
            </a:r>
            <a:endParaRPr lang="en-US" dirty="0"/>
          </a:p>
          <a:p>
            <a:endParaRPr lang="en-US" sz="2800" dirty="0" smtClean="0"/>
          </a:p>
          <a:p>
            <a:r>
              <a:rPr lang="en-US" sz="2800" dirty="0" smtClean="0"/>
              <a:t>Republican</a:t>
            </a:r>
          </a:p>
          <a:p>
            <a:pPr lvl="1"/>
            <a:r>
              <a:rPr lang="en-US" dirty="0" smtClean="0"/>
              <a:t>Abraham Lincoln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68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Slavery Divides the Nation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North 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Busy cities</a:t>
            </a:r>
          </a:p>
          <a:p>
            <a:endParaRPr lang="en-US" sz="2800" dirty="0"/>
          </a:p>
          <a:p>
            <a:r>
              <a:rPr lang="en-US" sz="2800" dirty="0" smtClean="0"/>
              <a:t>Technology</a:t>
            </a:r>
          </a:p>
          <a:p>
            <a:endParaRPr lang="en-US" sz="2800" dirty="0"/>
          </a:p>
          <a:p>
            <a:r>
              <a:rPr lang="en-US" sz="2800" dirty="0" smtClean="0"/>
              <a:t>Factories / paid workers</a:t>
            </a:r>
          </a:p>
          <a:p>
            <a:endParaRPr lang="en-US" sz="2800" dirty="0"/>
          </a:p>
          <a:p>
            <a:r>
              <a:rPr lang="en-US" sz="2800" dirty="0" smtClean="0"/>
              <a:t>Immigrants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South</a:t>
            </a:r>
            <a:endParaRPr lang="en-US" sz="32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Farms</a:t>
            </a:r>
          </a:p>
          <a:p>
            <a:endParaRPr lang="en-US" sz="2800" dirty="0"/>
          </a:p>
          <a:p>
            <a:r>
              <a:rPr lang="en-US" sz="2800" dirty="0" smtClean="0"/>
              <a:t>Cotton </a:t>
            </a:r>
          </a:p>
          <a:p>
            <a:endParaRPr lang="en-US" sz="2800" dirty="0"/>
          </a:p>
          <a:p>
            <a:r>
              <a:rPr lang="en-US" sz="2800" dirty="0" smtClean="0"/>
              <a:t>Southern planters</a:t>
            </a:r>
          </a:p>
          <a:p>
            <a:endParaRPr lang="en-US" sz="2800" dirty="0"/>
          </a:p>
          <a:p>
            <a:r>
              <a:rPr lang="en-US" sz="2800" dirty="0" smtClean="0"/>
              <a:t>Slave labor</a:t>
            </a:r>
            <a:endParaRPr lang="en-US" sz="2800" dirty="0"/>
          </a:p>
        </p:txBody>
      </p:sp>
      <p:pic>
        <p:nvPicPr>
          <p:cNvPr id="1026" name="Picture 2" descr="Division Symbol Animated Clipart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694" y="1266266"/>
            <a:ext cx="1828800" cy="1828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737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Lincoln wins with only </a:t>
            </a:r>
            <a:r>
              <a:rPr lang="en-US" dirty="0" smtClean="0">
                <a:solidFill>
                  <a:srgbClr val="FF0000"/>
                </a:solidFill>
              </a:rPr>
              <a:t>39% </a:t>
            </a:r>
            <a:r>
              <a:rPr lang="en-US" dirty="0" smtClean="0"/>
              <a:t>of popular vote</a:t>
            </a:r>
          </a:p>
          <a:p>
            <a:endParaRPr lang="en-US" dirty="0"/>
          </a:p>
          <a:p>
            <a:r>
              <a:rPr lang="en-US" dirty="0" smtClean="0"/>
              <a:t>Wins </a:t>
            </a:r>
            <a:r>
              <a:rPr lang="en-US" dirty="0" smtClean="0">
                <a:solidFill>
                  <a:srgbClr val="FF0000"/>
                </a:solidFill>
              </a:rPr>
              <a:t>0 southern </a:t>
            </a:r>
            <a:r>
              <a:rPr lang="en-US" dirty="0" smtClean="0"/>
              <a:t>electoral votes</a:t>
            </a:r>
          </a:p>
          <a:p>
            <a:endParaRPr lang="en-US" dirty="0"/>
          </a:p>
          <a:p>
            <a:r>
              <a:rPr lang="en-US" dirty="0" smtClean="0"/>
              <a:t>South realizes they have no sway (influence) over the union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SC </a:t>
            </a:r>
            <a:r>
              <a:rPr lang="en-US" dirty="0" smtClean="0"/>
              <a:t>secedes (leaves the U.S) on Dec. 20, 1860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17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Lincoln Wins! 180 Electoral Votes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458" name="Picture 2" descr="ElectoralCollege1860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447800"/>
            <a:ext cx="9065168" cy="5257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7904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Confederate States of America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Exists between 1861-1865</a:t>
            </a:r>
          </a:p>
          <a:p>
            <a:endParaRPr lang="en-US" dirty="0"/>
          </a:p>
          <a:p>
            <a:r>
              <a:rPr lang="en-US" dirty="0" smtClean="0"/>
              <a:t>Unrecognized country illegally formed by 7 U.S States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Jefferson Davis </a:t>
            </a:r>
            <a:r>
              <a:rPr lang="en-US" dirty="0" smtClean="0"/>
              <a:t>elected president</a:t>
            </a:r>
          </a:p>
          <a:p>
            <a:endParaRPr lang="en-US" dirty="0"/>
          </a:p>
          <a:p>
            <a:r>
              <a:rPr lang="en-US" dirty="0" smtClean="0"/>
              <a:t>Relied upon labor of African-American Slaves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1143000"/>
            <a:ext cx="175260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6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Confederacy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482" name="Picture 2" descr="http://upload.wikimedia.org/wikipedia/commons/thumb/2/27/Map_of_CSA_4.png/550px-Map_of_CSA_4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1828800"/>
            <a:ext cx="9163115" cy="5029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1637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Fort Sumter (South Carolina)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Held </a:t>
            </a:r>
            <a:r>
              <a:rPr lang="en-US" smtClean="0"/>
              <a:t>by Union (Northern) </a:t>
            </a:r>
            <a:r>
              <a:rPr lang="en-US" dirty="0" smtClean="0"/>
              <a:t>troops who refuse to surrender it</a:t>
            </a:r>
          </a:p>
          <a:p>
            <a:endParaRPr lang="en-US" dirty="0"/>
          </a:p>
          <a:p>
            <a:r>
              <a:rPr lang="en-US" dirty="0" smtClean="0"/>
              <a:t>CSA opens fire on April 12, 1861</a:t>
            </a:r>
          </a:p>
          <a:p>
            <a:endParaRPr lang="en-US" dirty="0"/>
          </a:p>
          <a:p>
            <a:r>
              <a:rPr lang="en-US" dirty="0" smtClean="0"/>
              <a:t>Act of war which starts the </a:t>
            </a:r>
            <a:r>
              <a:rPr lang="en-US" dirty="0" smtClean="0">
                <a:solidFill>
                  <a:srgbClr val="FF0000"/>
                </a:solidFill>
              </a:rPr>
              <a:t>American Civil War </a:t>
            </a:r>
            <a:r>
              <a:rPr lang="en-US" dirty="0" smtClean="0"/>
              <a:t>with the SOUTH (Confederacy) as the aggressor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41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4 Review: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1. Who runs from EACH political party in the election of 1860?</a:t>
            </a:r>
          </a:p>
          <a:p>
            <a:endParaRPr lang="en-US" dirty="0"/>
          </a:p>
          <a:p>
            <a:r>
              <a:rPr lang="en-US" dirty="0" smtClean="0"/>
              <a:t>2. What % of the popular vote did Lincoln win? How many </a:t>
            </a:r>
            <a:r>
              <a:rPr lang="en-US" dirty="0" smtClean="0">
                <a:solidFill>
                  <a:srgbClr val="FF0000"/>
                </a:solidFill>
              </a:rPr>
              <a:t>southern</a:t>
            </a:r>
            <a:r>
              <a:rPr lang="en-US" dirty="0" smtClean="0"/>
              <a:t> electoral votes?</a:t>
            </a:r>
          </a:p>
          <a:p>
            <a:endParaRPr lang="en-US" dirty="0"/>
          </a:p>
          <a:p>
            <a:r>
              <a:rPr lang="en-US" dirty="0" smtClean="0"/>
              <a:t>3. Which FORT was attacked that </a:t>
            </a:r>
            <a:r>
              <a:rPr lang="en-US" dirty="0" smtClean="0">
                <a:solidFill>
                  <a:srgbClr val="FF0000"/>
                </a:solidFill>
              </a:rPr>
              <a:t>started </a:t>
            </a:r>
            <a:r>
              <a:rPr lang="en-US" dirty="0" smtClean="0"/>
              <a:t>the Civil War? What state was it in?</a:t>
            </a:r>
          </a:p>
          <a:p>
            <a:endParaRPr lang="en-US" dirty="0"/>
          </a:p>
          <a:p>
            <a:r>
              <a:rPr lang="en-US" dirty="0" smtClean="0"/>
              <a:t>4. List at least 5 of the states in the </a:t>
            </a:r>
            <a:r>
              <a:rPr lang="en-US" dirty="0" smtClean="0">
                <a:solidFill>
                  <a:srgbClr val="FF0000"/>
                </a:solidFill>
              </a:rPr>
              <a:t>CONFEDERACY. </a:t>
            </a:r>
            <a:r>
              <a:rPr lang="en-US" dirty="0" smtClean="0"/>
              <a:t>(page 365)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52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 on Slavery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Northern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2600" dirty="0" smtClean="0"/>
              <a:t>Ended early in the North</a:t>
            </a:r>
          </a:p>
          <a:p>
            <a:endParaRPr lang="en-US" sz="2600" dirty="0"/>
          </a:p>
          <a:p>
            <a:r>
              <a:rPr lang="en-US" sz="2600" dirty="0" smtClean="0"/>
              <a:t>Some were </a:t>
            </a:r>
            <a:r>
              <a:rPr lang="en-US" sz="2600" dirty="0" smtClean="0">
                <a:solidFill>
                  <a:srgbClr val="FF0000"/>
                </a:solidFill>
              </a:rPr>
              <a:t>ABOLITIONISTS</a:t>
            </a:r>
          </a:p>
          <a:p>
            <a:endParaRPr lang="en-US" sz="2600" dirty="0"/>
          </a:p>
          <a:p>
            <a:r>
              <a:rPr lang="en-US" sz="2600" dirty="0" smtClean="0"/>
              <a:t>Wanted an end to slavery in the entire nation</a:t>
            </a:r>
          </a:p>
          <a:p>
            <a:endParaRPr lang="en-US" sz="2600" dirty="0"/>
          </a:p>
          <a:p>
            <a:r>
              <a:rPr lang="en-US" sz="2600" dirty="0" smtClean="0"/>
              <a:t>Some were PRO-SLAVERY</a:t>
            </a:r>
            <a:endParaRPr lang="en-US" sz="2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Southern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600" dirty="0" smtClean="0">
                <a:solidFill>
                  <a:srgbClr val="FF0000"/>
                </a:solidFill>
              </a:rPr>
              <a:t>Pro-slavery</a:t>
            </a:r>
          </a:p>
          <a:p>
            <a:endParaRPr lang="en-US" sz="2600" dirty="0"/>
          </a:p>
          <a:p>
            <a:r>
              <a:rPr lang="en-US" sz="2600" dirty="0" smtClean="0"/>
              <a:t>Believed they treated slaves better than Northern factories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16147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States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Free-</a:t>
            </a:r>
            <a:r>
              <a:rPr lang="en-US" sz="3200" dirty="0" err="1" smtClean="0"/>
              <a:t>Soilers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Believe ALL new states should be free of slavery</a:t>
            </a: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Popular Sovereignty 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Believed each new state should </a:t>
            </a:r>
            <a:r>
              <a:rPr lang="en-US" sz="3200" dirty="0" smtClean="0">
                <a:solidFill>
                  <a:srgbClr val="FF0000"/>
                </a:solidFill>
              </a:rPr>
              <a:t>VOTE</a:t>
            </a:r>
            <a:r>
              <a:rPr lang="en-US" sz="3200" dirty="0" smtClean="0"/>
              <a:t> on the issue of slavery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0512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California and Balance of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80k move to  CA in 1 year (Gold Rush) / realize they need a GOVT.</a:t>
            </a:r>
          </a:p>
          <a:p>
            <a:endParaRPr lang="en-US" dirty="0"/>
          </a:p>
          <a:p>
            <a:r>
              <a:rPr lang="en-US" smtClean="0"/>
              <a:t>1849 </a:t>
            </a:r>
            <a:r>
              <a:rPr lang="en-US" dirty="0" smtClean="0"/>
              <a:t>CA admitted to the U.S as a </a:t>
            </a:r>
            <a:r>
              <a:rPr lang="en-US" dirty="0" smtClean="0">
                <a:solidFill>
                  <a:srgbClr val="FF0000"/>
                </a:solidFill>
              </a:rPr>
              <a:t>FREE STATE</a:t>
            </a:r>
          </a:p>
          <a:p>
            <a:endParaRPr lang="en-US" dirty="0"/>
          </a:p>
          <a:p>
            <a:r>
              <a:rPr lang="en-US" dirty="0" smtClean="0"/>
              <a:t>Southerners angry they were losing power</a:t>
            </a:r>
          </a:p>
          <a:p>
            <a:endParaRPr lang="en-US" dirty="0"/>
          </a:p>
          <a:p>
            <a:r>
              <a:rPr lang="en-US" dirty="0" smtClean="0"/>
              <a:t>Threaten to </a:t>
            </a:r>
            <a:r>
              <a:rPr lang="en-US" dirty="0" smtClean="0">
                <a:solidFill>
                  <a:srgbClr val="FF0000"/>
                </a:solidFill>
              </a:rPr>
              <a:t>SECEDE</a:t>
            </a:r>
            <a:r>
              <a:rPr lang="en-US" dirty="0" smtClean="0"/>
              <a:t> (leave) if a compromise is not made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4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Compromise of 1850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Henry Clay of Kentucky:</a:t>
            </a:r>
          </a:p>
          <a:p>
            <a:endParaRPr lang="en-US" dirty="0"/>
          </a:p>
          <a:p>
            <a:r>
              <a:rPr lang="en-US" dirty="0" smtClean="0"/>
              <a:t>1. CA admitted as free state</a:t>
            </a:r>
          </a:p>
          <a:p>
            <a:endParaRPr lang="en-US" dirty="0" smtClean="0"/>
          </a:p>
          <a:p>
            <a:r>
              <a:rPr lang="en-US" dirty="0" smtClean="0"/>
              <a:t>2.NM and UT to decide on slavery</a:t>
            </a:r>
          </a:p>
          <a:p>
            <a:endParaRPr lang="en-US" dirty="0" smtClean="0"/>
          </a:p>
          <a:p>
            <a:r>
              <a:rPr lang="en-US" dirty="0" smtClean="0"/>
              <a:t>3. Sale of slaves abolished (outlawed) in D.C</a:t>
            </a:r>
          </a:p>
          <a:p>
            <a:endParaRPr lang="en-US" dirty="0"/>
          </a:p>
          <a:p>
            <a:r>
              <a:rPr lang="en-US" dirty="0" smtClean="0"/>
              <a:t>4. </a:t>
            </a:r>
            <a:r>
              <a:rPr lang="en-US" dirty="0" smtClean="0">
                <a:solidFill>
                  <a:srgbClr val="FF0000"/>
                </a:solidFill>
              </a:rPr>
              <a:t>Fugitive Slave Act </a:t>
            </a:r>
            <a:r>
              <a:rPr lang="en-US" dirty="0" smtClean="0"/>
              <a:t>enforced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866459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Fugitive Slave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Forced govt. officials from the North to return any runaway slaves to the South</a:t>
            </a:r>
          </a:p>
          <a:p>
            <a:endParaRPr lang="en-US" dirty="0"/>
          </a:p>
          <a:p>
            <a:r>
              <a:rPr lang="en-US" dirty="0" smtClean="0"/>
              <a:t>Leads to </a:t>
            </a:r>
            <a:r>
              <a:rPr lang="en-US" dirty="0" smtClean="0">
                <a:solidFill>
                  <a:srgbClr val="FF0000"/>
                </a:solidFill>
              </a:rPr>
              <a:t>BOUNTY HUNTING </a:t>
            </a:r>
            <a:r>
              <a:rPr lang="en-US" dirty="0" smtClean="0"/>
              <a:t>of all African Americans in the North</a:t>
            </a:r>
          </a:p>
          <a:p>
            <a:endParaRPr lang="en-US" dirty="0"/>
          </a:p>
          <a:p>
            <a:r>
              <a:rPr lang="en-US" dirty="0" smtClean="0"/>
              <a:t>Americans (North and South) avoid crisis…..for 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069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1 Review: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1. List some differences between the </a:t>
            </a:r>
            <a:r>
              <a:rPr lang="en-US" dirty="0" smtClean="0">
                <a:solidFill>
                  <a:srgbClr val="FF0000"/>
                </a:solidFill>
              </a:rPr>
              <a:t>NORTH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SOUTH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2. How were the </a:t>
            </a:r>
            <a:r>
              <a:rPr lang="en-US" dirty="0" smtClean="0">
                <a:solidFill>
                  <a:srgbClr val="FF0000"/>
                </a:solidFill>
              </a:rPr>
              <a:t>North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South’s</a:t>
            </a:r>
            <a:r>
              <a:rPr lang="en-US" dirty="0" smtClean="0"/>
              <a:t> view on slavery different?</a:t>
            </a:r>
          </a:p>
          <a:p>
            <a:endParaRPr lang="en-US" dirty="0"/>
          </a:p>
          <a:p>
            <a:r>
              <a:rPr lang="en-US" dirty="0" smtClean="0"/>
              <a:t>3. What does the term </a:t>
            </a:r>
            <a:r>
              <a:rPr lang="en-US" dirty="0" smtClean="0">
                <a:solidFill>
                  <a:srgbClr val="FF0000"/>
                </a:solidFill>
              </a:rPr>
              <a:t>POPULAR SOVEREIGNTY </a:t>
            </a:r>
            <a:r>
              <a:rPr lang="en-US" dirty="0" smtClean="0"/>
              <a:t>mean?</a:t>
            </a:r>
          </a:p>
          <a:p>
            <a:endParaRPr lang="en-US" dirty="0"/>
          </a:p>
          <a:p>
            <a:r>
              <a:rPr lang="en-US" dirty="0" smtClean="0"/>
              <a:t>4. List 2 parts of the </a:t>
            </a:r>
            <a:r>
              <a:rPr lang="en-US" dirty="0" smtClean="0">
                <a:solidFill>
                  <a:srgbClr val="FF0000"/>
                </a:solidFill>
              </a:rPr>
              <a:t>Compromise of 1850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630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</TotalTime>
  <Words>1064</Words>
  <Application>Microsoft Office PowerPoint</Application>
  <PresentationFormat>On-screen Show (4:3)</PresentationFormat>
  <Paragraphs>239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8" baseType="lpstr">
      <vt:lpstr>Arial</vt:lpstr>
      <vt:lpstr>Calibri</vt:lpstr>
      <vt:lpstr>Office Theme</vt:lpstr>
      <vt:lpstr>The Union in Crisis (1846-1861)</vt:lpstr>
      <vt:lpstr>Slavery and States’ Rights</vt:lpstr>
      <vt:lpstr>Slavery Divides the Nation</vt:lpstr>
      <vt:lpstr>View on Slavery</vt:lpstr>
      <vt:lpstr>New States</vt:lpstr>
      <vt:lpstr>California and Balance of Power</vt:lpstr>
      <vt:lpstr>Compromise of 1850</vt:lpstr>
      <vt:lpstr>Fugitive Slave Act</vt:lpstr>
      <vt:lpstr>Section 1 Review:</vt:lpstr>
      <vt:lpstr> A Rising Tide of Violence</vt:lpstr>
      <vt:lpstr>Northern Africans Mobilize</vt:lpstr>
      <vt:lpstr>Underground Railroad</vt:lpstr>
      <vt:lpstr>Harriet Tubman (Abolitionist)</vt:lpstr>
      <vt:lpstr>Harriet Beecher Stowe</vt:lpstr>
      <vt:lpstr>Kansas Nebraska Act (1854)</vt:lpstr>
      <vt:lpstr>Violence</vt:lpstr>
      <vt:lpstr>Violence in the Senate</vt:lpstr>
      <vt:lpstr>Section 2 Review:</vt:lpstr>
      <vt:lpstr>Political Realignment Deepens the Crisis</vt:lpstr>
      <vt:lpstr>Whig Party Disintegrates </vt:lpstr>
      <vt:lpstr>Know-Nothings Attract Support</vt:lpstr>
      <vt:lpstr>Republican Party is Born</vt:lpstr>
      <vt:lpstr>Election of 1856</vt:lpstr>
      <vt:lpstr>Buchanan Wins (174-114)</vt:lpstr>
      <vt:lpstr>Dred Scott Case</vt:lpstr>
      <vt:lpstr>Lincoln - Douglas Debates</vt:lpstr>
      <vt:lpstr>Section 3 Review:</vt:lpstr>
      <vt:lpstr>Secession and War!</vt:lpstr>
      <vt:lpstr>Election of 1860</vt:lpstr>
      <vt:lpstr>Results</vt:lpstr>
      <vt:lpstr>Lincoln Wins! 180 Electoral Votes</vt:lpstr>
      <vt:lpstr>Confederate States of America </vt:lpstr>
      <vt:lpstr>Confederacy</vt:lpstr>
      <vt:lpstr>Fort Sumter (South Carolina)</vt:lpstr>
      <vt:lpstr>Section 4 Review:</vt:lpstr>
    </vt:vector>
  </TitlesOfParts>
  <Company>Hazleton Area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Union in Crisis (1846-1861)</dc:title>
  <dc:creator>User</dc:creator>
  <cp:lastModifiedBy>User</cp:lastModifiedBy>
  <cp:revision>43</cp:revision>
  <dcterms:created xsi:type="dcterms:W3CDTF">2016-03-30T17:46:33Z</dcterms:created>
  <dcterms:modified xsi:type="dcterms:W3CDTF">2019-12-12T13:41:20Z</dcterms:modified>
</cp:coreProperties>
</file>